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sldIdLst>
    <p:sldId id="257" r:id="rId3"/>
    <p:sldId id="264" r:id="rId4"/>
    <p:sldId id="265" r:id="rId5"/>
    <p:sldId id="267" r:id="rId6"/>
    <p:sldId id="268" r:id="rId7"/>
    <p:sldId id="269" r:id="rId8"/>
    <p:sldId id="273" r:id="rId9"/>
    <p:sldId id="274" r:id="rId10"/>
    <p:sldId id="276" r:id="rId11"/>
    <p:sldId id="277" r:id="rId12"/>
    <p:sldId id="278" r:id="rId13"/>
    <p:sldId id="279" r:id="rId14"/>
    <p:sldId id="293" r:id="rId15"/>
    <p:sldId id="284" r:id="rId16"/>
    <p:sldId id="29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4C737C-75F5-41B7-974E-0C2F705101BA}" type="doc">
      <dgm:prSet loTypeId="urn:microsoft.com/office/officeart/2005/8/layout/radial5" loCatId="relationship" qsTypeId="urn:microsoft.com/office/officeart/2005/8/quickstyle/3d7" qsCatId="3D" csTypeId="urn:microsoft.com/office/officeart/2005/8/colors/colorful4" csCatId="colorful" phldr="1"/>
      <dgm:spPr/>
      <dgm:t>
        <a:bodyPr/>
        <a:lstStyle/>
        <a:p>
          <a:endParaRPr lang="en-GB"/>
        </a:p>
      </dgm:t>
    </dgm:pt>
    <dgm:pt modelId="{513C8E7A-A4A1-42FF-83F1-ECD4B3477FA3}">
      <dgm:prSet phldrT="[Text]"/>
      <dgm:spPr>
        <a:solidFill>
          <a:srgbClr val="00B0F0"/>
        </a:solidFill>
      </dgm:spPr>
      <dgm:t>
        <a:bodyPr/>
        <a:lstStyle/>
        <a:p>
          <a:r>
            <a:rPr lang="en-GB" dirty="0"/>
            <a:t>Retirement Capital</a:t>
          </a:r>
        </a:p>
      </dgm:t>
    </dgm:pt>
    <dgm:pt modelId="{2FCF8190-D969-46F7-A58C-2050EACC1AA8}" type="parTrans" cxnId="{01EC8947-2C95-4E17-A918-DEA16758893E}">
      <dgm:prSet/>
      <dgm:spPr/>
      <dgm:t>
        <a:bodyPr/>
        <a:lstStyle/>
        <a:p>
          <a:endParaRPr lang="en-GB"/>
        </a:p>
      </dgm:t>
    </dgm:pt>
    <dgm:pt modelId="{43226059-6504-4B2C-9EE7-C2B7379E2FF9}" type="sibTrans" cxnId="{01EC8947-2C95-4E17-A918-DEA16758893E}">
      <dgm:prSet/>
      <dgm:spPr/>
      <dgm:t>
        <a:bodyPr/>
        <a:lstStyle/>
        <a:p>
          <a:endParaRPr lang="en-GB"/>
        </a:p>
      </dgm:t>
    </dgm:pt>
    <dgm:pt modelId="{930456AF-DB8A-4F1E-9D0F-8DCCA2F21299}">
      <dgm:prSet phldrT="[Text]"/>
      <dgm:spPr>
        <a:solidFill>
          <a:srgbClr val="00B050"/>
        </a:solidFill>
      </dgm:spPr>
      <dgm:t>
        <a:bodyPr/>
        <a:lstStyle/>
        <a:p>
          <a:r>
            <a:rPr lang="en-GB" dirty="0"/>
            <a:t>Financial Capital</a:t>
          </a:r>
        </a:p>
      </dgm:t>
    </dgm:pt>
    <dgm:pt modelId="{ED3B0749-204E-424D-80E7-597E929BD716}" type="parTrans" cxnId="{EC81015E-5A7A-401A-9B24-AEE2C330098E}">
      <dgm:prSet/>
      <dgm:spPr>
        <a:solidFill>
          <a:srgbClr val="00B050"/>
        </a:solidFill>
      </dgm:spPr>
      <dgm:t>
        <a:bodyPr/>
        <a:lstStyle/>
        <a:p>
          <a:endParaRPr lang="en-GB"/>
        </a:p>
      </dgm:t>
    </dgm:pt>
    <dgm:pt modelId="{DDBAE769-92DA-4AC0-9045-97595629A94A}" type="sibTrans" cxnId="{EC81015E-5A7A-401A-9B24-AEE2C330098E}">
      <dgm:prSet/>
      <dgm:spPr/>
      <dgm:t>
        <a:bodyPr/>
        <a:lstStyle/>
        <a:p>
          <a:endParaRPr lang="en-GB"/>
        </a:p>
      </dgm:t>
    </dgm:pt>
    <dgm:pt modelId="{17F56913-D276-47B9-944F-8C495842097D}">
      <dgm:prSet phldrT="[Text]"/>
      <dgm:spPr>
        <a:solidFill>
          <a:srgbClr val="FFFF00"/>
        </a:solidFill>
      </dgm:spPr>
      <dgm:t>
        <a:bodyPr/>
        <a:lstStyle/>
        <a:p>
          <a:r>
            <a:rPr lang="en-GB" dirty="0"/>
            <a:t>Health Capital</a:t>
          </a:r>
        </a:p>
      </dgm:t>
    </dgm:pt>
    <dgm:pt modelId="{2532BB55-7984-4E77-8599-F45A03D8CA75}" type="parTrans" cxnId="{EF71392B-22CC-452B-B125-8D776D89C749}">
      <dgm:prSet/>
      <dgm:spPr>
        <a:solidFill>
          <a:srgbClr val="FFFF00"/>
        </a:solidFill>
      </dgm:spPr>
      <dgm:t>
        <a:bodyPr/>
        <a:lstStyle/>
        <a:p>
          <a:endParaRPr lang="en-GB"/>
        </a:p>
      </dgm:t>
    </dgm:pt>
    <dgm:pt modelId="{F9E2BD92-57CD-4F9E-AD2B-A18AD03B2607}" type="sibTrans" cxnId="{EF71392B-22CC-452B-B125-8D776D89C749}">
      <dgm:prSet/>
      <dgm:spPr/>
      <dgm:t>
        <a:bodyPr/>
        <a:lstStyle/>
        <a:p>
          <a:endParaRPr lang="en-GB"/>
        </a:p>
      </dgm:t>
    </dgm:pt>
    <dgm:pt modelId="{603D8E25-9ED1-4367-A70E-3183643B15AE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Social Capital</a:t>
          </a:r>
        </a:p>
      </dgm:t>
    </dgm:pt>
    <dgm:pt modelId="{948FC645-BF14-416D-BEF5-009F9CE6E362}" type="parTrans" cxnId="{E0C98A7E-DF05-4107-B3FE-3EF775726B37}">
      <dgm:prSet/>
      <dgm:spPr>
        <a:solidFill>
          <a:srgbClr val="FF0000"/>
        </a:solidFill>
      </dgm:spPr>
      <dgm:t>
        <a:bodyPr/>
        <a:lstStyle/>
        <a:p>
          <a:endParaRPr lang="en-GB"/>
        </a:p>
      </dgm:t>
    </dgm:pt>
    <dgm:pt modelId="{4D30684F-24F1-4D6E-9ACD-54CBC4CC11A4}" type="sibTrans" cxnId="{E0C98A7E-DF05-4107-B3FE-3EF775726B37}">
      <dgm:prSet/>
      <dgm:spPr/>
      <dgm:t>
        <a:bodyPr/>
        <a:lstStyle/>
        <a:p>
          <a:endParaRPr lang="en-GB"/>
        </a:p>
      </dgm:t>
    </dgm:pt>
    <dgm:pt modelId="{B5DDEE1C-3998-467E-9B5D-804738BC222C}" type="pres">
      <dgm:prSet presAssocID="{F74C737C-75F5-41B7-974E-0C2F705101B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0288338-D5A8-446A-A4C3-DFDCE5915CA1}" type="pres">
      <dgm:prSet presAssocID="{513C8E7A-A4A1-42FF-83F1-ECD4B3477FA3}" presName="centerShape" presStyleLbl="node0" presStyleIdx="0" presStyleCnt="1" custLinFactNeighborX="-9114" custLinFactNeighborY="-3690"/>
      <dgm:spPr/>
    </dgm:pt>
    <dgm:pt modelId="{F597B387-B412-48BC-80E8-D104ADE6248B}" type="pres">
      <dgm:prSet presAssocID="{ED3B0749-204E-424D-80E7-597E929BD716}" presName="parTrans" presStyleLbl="sibTrans2D1" presStyleIdx="0" presStyleCnt="3"/>
      <dgm:spPr/>
    </dgm:pt>
    <dgm:pt modelId="{25795CA2-BB87-4A28-8B20-97EC15BB8D43}" type="pres">
      <dgm:prSet presAssocID="{ED3B0749-204E-424D-80E7-597E929BD716}" presName="connectorText" presStyleLbl="sibTrans2D1" presStyleIdx="0" presStyleCnt="3"/>
      <dgm:spPr/>
    </dgm:pt>
    <dgm:pt modelId="{2A0632E7-4F7A-4DCF-8336-90AF82CA6FC5}" type="pres">
      <dgm:prSet presAssocID="{930456AF-DB8A-4F1E-9D0F-8DCCA2F21299}" presName="node" presStyleLbl="node1" presStyleIdx="0" presStyleCnt="3" custRadScaleRad="104410" custRadScaleInc="-12048">
        <dgm:presLayoutVars>
          <dgm:bulletEnabled val="1"/>
        </dgm:presLayoutVars>
      </dgm:prSet>
      <dgm:spPr/>
    </dgm:pt>
    <dgm:pt modelId="{969B95CE-9F4B-43D1-8153-BD9D5F5136BB}" type="pres">
      <dgm:prSet presAssocID="{2532BB55-7984-4E77-8599-F45A03D8CA75}" presName="parTrans" presStyleLbl="sibTrans2D1" presStyleIdx="1" presStyleCnt="3"/>
      <dgm:spPr/>
    </dgm:pt>
    <dgm:pt modelId="{26D7D27B-BE2A-449B-BA5C-B61D3E98A60D}" type="pres">
      <dgm:prSet presAssocID="{2532BB55-7984-4E77-8599-F45A03D8CA75}" presName="connectorText" presStyleLbl="sibTrans2D1" presStyleIdx="1" presStyleCnt="3"/>
      <dgm:spPr/>
    </dgm:pt>
    <dgm:pt modelId="{96A21CE8-384C-4210-BD44-EB639933E878}" type="pres">
      <dgm:prSet presAssocID="{17F56913-D276-47B9-944F-8C495842097D}" presName="node" presStyleLbl="node1" presStyleIdx="1" presStyleCnt="3" custRadScaleRad="80569" custRadScaleInc="3227">
        <dgm:presLayoutVars>
          <dgm:bulletEnabled val="1"/>
        </dgm:presLayoutVars>
      </dgm:prSet>
      <dgm:spPr/>
    </dgm:pt>
    <dgm:pt modelId="{84B72AD6-328D-4E87-8F37-DE749244C4F4}" type="pres">
      <dgm:prSet presAssocID="{948FC645-BF14-416D-BEF5-009F9CE6E362}" presName="parTrans" presStyleLbl="sibTrans2D1" presStyleIdx="2" presStyleCnt="3"/>
      <dgm:spPr/>
    </dgm:pt>
    <dgm:pt modelId="{935CCD4F-1A86-4901-837F-05FA0D8CF4C1}" type="pres">
      <dgm:prSet presAssocID="{948FC645-BF14-416D-BEF5-009F9CE6E362}" presName="connectorText" presStyleLbl="sibTrans2D1" presStyleIdx="2" presStyleCnt="3"/>
      <dgm:spPr/>
    </dgm:pt>
    <dgm:pt modelId="{300C7CA0-79B0-4B78-95D6-DD6D9D4EAB3F}" type="pres">
      <dgm:prSet presAssocID="{603D8E25-9ED1-4367-A70E-3183643B15AE}" presName="node" presStyleLbl="node1" presStyleIdx="2" presStyleCnt="3" custRadScaleRad="113164" custRadScaleInc="13126">
        <dgm:presLayoutVars>
          <dgm:bulletEnabled val="1"/>
        </dgm:presLayoutVars>
      </dgm:prSet>
      <dgm:spPr/>
    </dgm:pt>
  </dgm:ptLst>
  <dgm:cxnLst>
    <dgm:cxn modelId="{7B2FC10C-3D0B-4F56-AFCD-1E3642F96EF2}" type="presOf" srcId="{2532BB55-7984-4E77-8599-F45A03D8CA75}" destId="{26D7D27B-BE2A-449B-BA5C-B61D3E98A60D}" srcOrd="1" destOrd="0" presId="urn:microsoft.com/office/officeart/2005/8/layout/radial5"/>
    <dgm:cxn modelId="{EF71392B-22CC-452B-B125-8D776D89C749}" srcId="{513C8E7A-A4A1-42FF-83F1-ECD4B3477FA3}" destId="{17F56913-D276-47B9-944F-8C495842097D}" srcOrd="1" destOrd="0" parTransId="{2532BB55-7984-4E77-8599-F45A03D8CA75}" sibTransId="{F9E2BD92-57CD-4F9E-AD2B-A18AD03B2607}"/>
    <dgm:cxn modelId="{E1661731-E641-4948-927A-BBF463DA621A}" type="presOf" srcId="{948FC645-BF14-416D-BEF5-009F9CE6E362}" destId="{935CCD4F-1A86-4901-837F-05FA0D8CF4C1}" srcOrd="1" destOrd="0" presId="urn:microsoft.com/office/officeart/2005/8/layout/radial5"/>
    <dgm:cxn modelId="{0F5E8736-25FB-49AE-8E8E-2E8D1B1E5DE9}" type="presOf" srcId="{F74C737C-75F5-41B7-974E-0C2F705101BA}" destId="{B5DDEE1C-3998-467E-9B5D-804738BC222C}" srcOrd="0" destOrd="0" presId="urn:microsoft.com/office/officeart/2005/8/layout/radial5"/>
    <dgm:cxn modelId="{3166E636-03F8-4D4C-93A2-25045411DF1E}" type="presOf" srcId="{17F56913-D276-47B9-944F-8C495842097D}" destId="{96A21CE8-384C-4210-BD44-EB639933E878}" srcOrd="0" destOrd="0" presId="urn:microsoft.com/office/officeart/2005/8/layout/radial5"/>
    <dgm:cxn modelId="{8004823F-6AB0-4432-A5BC-4CA3283E1CD2}" type="presOf" srcId="{2532BB55-7984-4E77-8599-F45A03D8CA75}" destId="{969B95CE-9F4B-43D1-8153-BD9D5F5136BB}" srcOrd="0" destOrd="0" presId="urn:microsoft.com/office/officeart/2005/8/layout/radial5"/>
    <dgm:cxn modelId="{EC81015E-5A7A-401A-9B24-AEE2C330098E}" srcId="{513C8E7A-A4A1-42FF-83F1-ECD4B3477FA3}" destId="{930456AF-DB8A-4F1E-9D0F-8DCCA2F21299}" srcOrd="0" destOrd="0" parTransId="{ED3B0749-204E-424D-80E7-597E929BD716}" sibTransId="{DDBAE769-92DA-4AC0-9045-97595629A94A}"/>
    <dgm:cxn modelId="{01EC8947-2C95-4E17-A918-DEA16758893E}" srcId="{F74C737C-75F5-41B7-974E-0C2F705101BA}" destId="{513C8E7A-A4A1-42FF-83F1-ECD4B3477FA3}" srcOrd="0" destOrd="0" parTransId="{2FCF8190-D969-46F7-A58C-2050EACC1AA8}" sibTransId="{43226059-6504-4B2C-9EE7-C2B7379E2FF9}"/>
    <dgm:cxn modelId="{B88FE46B-B517-49E3-B20E-FA155FA21314}" type="presOf" srcId="{ED3B0749-204E-424D-80E7-597E929BD716}" destId="{F597B387-B412-48BC-80E8-D104ADE6248B}" srcOrd="0" destOrd="0" presId="urn:microsoft.com/office/officeart/2005/8/layout/radial5"/>
    <dgm:cxn modelId="{CEB0844D-C72C-46CE-9F76-90BB34344E80}" type="presOf" srcId="{513C8E7A-A4A1-42FF-83F1-ECD4B3477FA3}" destId="{60288338-D5A8-446A-A4C3-DFDCE5915CA1}" srcOrd="0" destOrd="0" presId="urn:microsoft.com/office/officeart/2005/8/layout/radial5"/>
    <dgm:cxn modelId="{E0C98A7E-DF05-4107-B3FE-3EF775726B37}" srcId="{513C8E7A-A4A1-42FF-83F1-ECD4B3477FA3}" destId="{603D8E25-9ED1-4367-A70E-3183643B15AE}" srcOrd="2" destOrd="0" parTransId="{948FC645-BF14-416D-BEF5-009F9CE6E362}" sibTransId="{4D30684F-24F1-4D6E-9ACD-54CBC4CC11A4}"/>
    <dgm:cxn modelId="{D465659C-9537-4B1E-876C-50C689C864F8}" type="presOf" srcId="{ED3B0749-204E-424D-80E7-597E929BD716}" destId="{25795CA2-BB87-4A28-8B20-97EC15BB8D43}" srcOrd="1" destOrd="0" presId="urn:microsoft.com/office/officeart/2005/8/layout/radial5"/>
    <dgm:cxn modelId="{96826FA0-2A08-4006-9F01-F3E341F6F7CA}" type="presOf" srcId="{930456AF-DB8A-4F1E-9D0F-8DCCA2F21299}" destId="{2A0632E7-4F7A-4DCF-8336-90AF82CA6FC5}" srcOrd="0" destOrd="0" presId="urn:microsoft.com/office/officeart/2005/8/layout/radial5"/>
    <dgm:cxn modelId="{E5BA5EC5-398A-474E-A4E9-C8FDE7423E54}" type="presOf" srcId="{948FC645-BF14-416D-BEF5-009F9CE6E362}" destId="{84B72AD6-328D-4E87-8F37-DE749244C4F4}" srcOrd="0" destOrd="0" presId="urn:microsoft.com/office/officeart/2005/8/layout/radial5"/>
    <dgm:cxn modelId="{62EF7CEB-1347-4E7B-A407-FE508009A473}" type="presOf" srcId="{603D8E25-9ED1-4367-A70E-3183643B15AE}" destId="{300C7CA0-79B0-4B78-95D6-DD6D9D4EAB3F}" srcOrd="0" destOrd="0" presId="urn:microsoft.com/office/officeart/2005/8/layout/radial5"/>
    <dgm:cxn modelId="{D63EE42A-353F-4FF0-BAF0-E9E897C980A3}" type="presParOf" srcId="{B5DDEE1C-3998-467E-9B5D-804738BC222C}" destId="{60288338-D5A8-446A-A4C3-DFDCE5915CA1}" srcOrd="0" destOrd="0" presId="urn:microsoft.com/office/officeart/2005/8/layout/radial5"/>
    <dgm:cxn modelId="{9E776A00-1C42-48EF-BB18-76F9899F878E}" type="presParOf" srcId="{B5DDEE1C-3998-467E-9B5D-804738BC222C}" destId="{F597B387-B412-48BC-80E8-D104ADE6248B}" srcOrd="1" destOrd="0" presId="urn:microsoft.com/office/officeart/2005/8/layout/radial5"/>
    <dgm:cxn modelId="{20CA2AC5-093E-402F-BBD8-2515C6370546}" type="presParOf" srcId="{F597B387-B412-48BC-80E8-D104ADE6248B}" destId="{25795CA2-BB87-4A28-8B20-97EC15BB8D43}" srcOrd="0" destOrd="0" presId="urn:microsoft.com/office/officeart/2005/8/layout/radial5"/>
    <dgm:cxn modelId="{B8D7504C-4210-4BC3-9AA4-6ACDF03A87E4}" type="presParOf" srcId="{B5DDEE1C-3998-467E-9B5D-804738BC222C}" destId="{2A0632E7-4F7A-4DCF-8336-90AF82CA6FC5}" srcOrd="2" destOrd="0" presId="urn:microsoft.com/office/officeart/2005/8/layout/radial5"/>
    <dgm:cxn modelId="{E98B55EB-9677-4933-B87B-2D99E21C75CC}" type="presParOf" srcId="{B5DDEE1C-3998-467E-9B5D-804738BC222C}" destId="{969B95CE-9F4B-43D1-8153-BD9D5F5136BB}" srcOrd="3" destOrd="0" presId="urn:microsoft.com/office/officeart/2005/8/layout/radial5"/>
    <dgm:cxn modelId="{5F789742-E404-4D36-86BF-2E9FECF7AD8B}" type="presParOf" srcId="{969B95CE-9F4B-43D1-8153-BD9D5F5136BB}" destId="{26D7D27B-BE2A-449B-BA5C-B61D3E98A60D}" srcOrd="0" destOrd="0" presId="urn:microsoft.com/office/officeart/2005/8/layout/radial5"/>
    <dgm:cxn modelId="{5A28F0E5-25D4-48E2-8BB9-E04E7D216D89}" type="presParOf" srcId="{B5DDEE1C-3998-467E-9B5D-804738BC222C}" destId="{96A21CE8-384C-4210-BD44-EB639933E878}" srcOrd="4" destOrd="0" presId="urn:microsoft.com/office/officeart/2005/8/layout/radial5"/>
    <dgm:cxn modelId="{EB6BD19C-D7C9-4A45-98B5-DDC4058503E1}" type="presParOf" srcId="{B5DDEE1C-3998-467E-9B5D-804738BC222C}" destId="{84B72AD6-328D-4E87-8F37-DE749244C4F4}" srcOrd="5" destOrd="0" presId="urn:microsoft.com/office/officeart/2005/8/layout/radial5"/>
    <dgm:cxn modelId="{A76ADEC1-9595-49FE-8C3E-EF318991A614}" type="presParOf" srcId="{84B72AD6-328D-4E87-8F37-DE749244C4F4}" destId="{935CCD4F-1A86-4901-837F-05FA0D8CF4C1}" srcOrd="0" destOrd="0" presId="urn:microsoft.com/office/officeart/2005/8/layout/radial5"/>
    <dgm:cxn modelId="{EA9AF78E-3597-4417-99F7-99755990B11A}" type="presParOf" srcId="{B5DDEE1C-3998-467E-9B5D-804738BC222C}" destId="{300C7CA0-79B0-4B78-95D6-DD6D9D4EAB3F}" srcOrd="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288338-D5A8-446A-A4C3-DFDCE5915CA1}">
      <dsp:nvSpPr>
        <dsp:cNvPr id="0" name=""/>
        <dsp:cNvSpPr/>
      </dsp:nvSpPr>
      <dsp:spPr>
        <a:xfrm>
          <a:off x="2819879" y="2136930"/>
          <a:ext cx="1646753" cy="1646753"/>
        </a:xfrm>
        <a:prstGeom prst="ellipse">
          <a:avLst/>
        </a:prstGeom>
        <a:solidFill>
          <a:srgbClr val="00B0F0"/>
        </a:solidFill>
        <a:ln>
          <a:noFill/>
        </a:ln>
        <a:effectLst/>
        <a:sp3d extrusionH="50600" prstMaterial="plastic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Retirement Capital</a:t>
          </a:r>
        </a:p>
      </dsp:txBody>
      <dsp:txXfrm>
        <a:off x="3061040" y="2378091"/>
        <a:ext cx="1164431" cy="1164431"/>
      </dsp:txXfrm>
    </dsp:sp>
    <dsp:sp modelId="{F597B387-B412-48BC-80E8-D104ADE6248B}">
      <dsp:nvSpPr>
        <dsp:cNvPr id="0" name=""/>
        <dsp:cNvSpPr/>
      </dsp:nvSpPr>
      <dsp:spPr>
        <a:xfrm rot="16388506">
          <a:off x="3570748" y="1619283"/>
          <a:ext cx="261499" cy="559896"/>
        </a:xfrm>
        <a:prstGeom prst="rightArrow">
          <a:avLst>
            <a:gd name="adj1" fmla="val 60000"/>
            <a:gd name="adj2" fmla="val 50000"/>
          </a:avLst>
        </a:prstGeom>
        <a:solidFill>
          <a:srgbClr val="00B050"/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3607823" y="1770428"/>
        <a:ext cx="183049" cy="335938"/>
      </dsp:txXfrm>
    </dsp:sp>
    <dsp:sp modelId="{2A0632E7-4F7A-4DCF-8336-90AF82CA6FC5}">
      <dsp:nvSpPr>
        <dsp:cNvPr id="0" name=""/>
        <dsp:cNvSpPr/>
      </dsp:nvSpPr>
      <dsp:spPr>
        <a:xfrm>
          <a:off x="2937174" y="0"/>
          <a:ext cx="1646753" cy="1646753"/>
        </a:xfrm>
        <a:prstGeom prst="ellipse">
          <a:avLst/>
        </a:prstGeom>
        <a:solidFill>
          <a:srgbClr val="00B050"/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Financial Capital</a:t>
          </a:r>
        </a:p>
      </dsp:txBody>
      <dsp:txXfrm>
        <a:off x="3178335" y="241161"/>
        <a:ext cx="1164431" cy="1164431"/>
      </dsp:txXfrm>
    </dsp:sp>
    <dsp:sp modelId="{969B95CE-9F4B-43D1-8153-BD9D5F5136BB}">
      <dsp:nvSpPr>
        <dsp:cNvPr id="0" name=""/>
        <dsp:cNvSpPr/>
      </dsp:nvSpPr>
      <dsp:spPr>
        <a:xfrm rot="1799980">
          <a:off x="4458280" y="3251529"/>
          <a:ext cx="348571" cy="559896"/>
        </a:xfrm>
        <a:prstGeom prst="rightArrow">
          <a:avLst>
            <a:gd name="adj1" fmla="val 60000"/>
            <a:gd name="adj2" fmla="val 50000"/>
          </a:avLst>
        </a:prstGeom>
        <a:solidFill>
          <a:srgbClr val="FFFF00"/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>
        <a:off x="4465285" y="3337366"/>
        <a:ext cx="244000" cy="335938"/>
      </dsp:txXfrm>
    </dsp:sp>
    <dsp:sp modelId="{96A21CE8-384C-4210-BD44-EB639933E878}">
      <dsp:nvSpPr>
        <dsp:cNvPr id="0" name=""/>
        <dsp:cNvSpPr/>
      </dsp:nvSpPr>
      <dsp:spPr>
        <a:xfrm>
          <a:off x="4815586" y="3289136"/>
          <a:ext cx="1646753" cy="1646753"/>
        </a:xfrm>
        <a:prstGeom prst="ellipse">
          <a:avLst/>
        </a:prstGeom>
        <a:solidFill>
          <a:srgbClr val="FFFF00"/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Health Capital</a:t>
          </a:r>
        </a:p>
      </dsp:txBody>
      <dsp:txXfrm>
        <a:off x="5056747" y="3530297"/>
        <a:ext cx="1164431" cy="1164431"/>
      </dsp:txXfrm>
    </dsp:sp>
    <dsp:sp modelId="{84B72AD6-328D-4E87-8F37-DE749244C4F4}">
      <dsp:nvSpPr>
        <dsp:cNvPr id="0" name=""/>
        <dsp:cNvSpPr/>
      </dsp:nvSpPr>
      <dsp:spPr>
        <a:xfrm rot="9000027">
          <a:off x="2479631" y="3251538"/>
          <a:ext cx="348593" cy="559896"/>
        </a:xfrm>
        <a:prstGeom prst="rightArrow">
          <a:avLst>
            <a:gd name="adj1" fmla="val 60000"/>
            <a:gd name="adj2" fmla="val 50000"/>
          </a:avLst>
        </a:prstGeom>
        <a:solidFill>
          <a:srgbClr val="FF0000"/>
        </a:solidFill>
        <a:ln>
          <a:noFill/>
        </a:ln>
        <a:effectLst/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500" kern="1200"/>
        </a:p>
      </dsp:txBody>
      <dsp:txXfrm rot="10800000">
        <a:off x="2577204" y="3337373"/>
        <a:ext cx="244015" cy="335938"/>
      </dsp:txXfrm>
    </dsp:sp>
    <dsp:sp modelId="{300C7CA0-79B0-4B78-95D6-DD6D9D4EAB3F}">
      <dsp:nvSpPr>
        <dsp:cNvPr id="0" name=""/>
        <dsp:cNvSpPr/>
      </dsp:nvSpPr>
      <dsp:spPr>
        <a:xfrm>
          <a:off x="824135" y="3289153"/>
          <a:ext cx="1646753" cy="1646753"/>
        </a:xfrm>
        <a:prstGeom prst="ellipse">
          <a:avLst/>
        </a:prstGeom>
        <a:solidFill>
          <a:srgbClr val="FF0000"/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Social Capital</a:t>
          </a:r>
        </a:p>
      </dsp:txBody>
      <dsp:txXfrm>
        <a:off x="1065296" y="3530314"/>
        <a:ext cx="1164431" cy="11644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F56A019-9395-4EAB-833B-08509F95E2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749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0A71E-3B1E-4772-BF9B-D6F840859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6CAD4E-D11A-45F0-8FD0-2BD8A3587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7388DB-F146-423A-8510-5CFE5F34B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864A79-42D1-4CAF-B2A1-CD07090AE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C2AFC-2D83-4CA2-8C2D-A9AB22D26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621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9F84D-81F6-4729-AE5C-0C7E87126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458149-FC85-49AB-845F-E2BE8F27C2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64B87C-C9A4-4400-9417-07909CBD5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93227-DA08-4E33-A8E7-23734AC67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9EEDB-6636-4C36-8B94-7D1C2B9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032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15360-E746-484B-81CD-A3358C3D3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E6D6F-33A7-48A1-8F7A-41A9824737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B47D8F-8226-40CA-9992-13C4667263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9A7ADE-FE8E-4457-9092-8BD85E34C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B29ABE-ED0C-4C05-BA0F-619D9354E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0F23CE-C3AC-4C51-8A88-249160516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7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CC17E-9AEA-48AC-81F3-6A056CDBD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3C4E7-F9D3-4AA4-A219-BA0A4498F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82300-F9C2-4652-A757-50FCA40606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283EA0-A853-4386-B9F2-EC49C54212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4EB4D8-D627-43B8-AF0B-7408676F7F0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0F737C-22DC-4B99-82C0-AA2C67728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F968FB-D00B-4EAA-BDE2-526E374C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4EA2FA-51BD-47EE-8D46-154403626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67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063FC-9421-4003-B0F5-4386D018C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B194F9-1803-441E-9EDA-21868A6D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537D04-5C3D-460D-BAFF-58BB28089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A8B8C3-6DEF-42D2-90A9-1272E150B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308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B3FBB7-2966-4DE1-9462-EE3DEDD88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10683-2EEF-41D0-B8D7-E3B1E9C27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EF649-BCAB-4A91-A283-5AC8D2ECF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767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59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5A40A-24BF-4F51-832F-78C183FB6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83558F-1DC6-4B90-876F-3E52FDFF8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0E118-AA52-4948-B4C8-449A3279B0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8919C9-6186-4F12-95DA-0615D0E73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3D3572-7B38-4029-A934-BA3FB0AD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87FA2-88B9-428B-A01A-11C289614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993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20AE9-5E7A-46CE-9DB4-BBA3759AB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EEBE06-6BB5-4FE9-B2B1-D5358729A9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AB590-C4C1-4074-9045-A225314383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C88EB8-3E1A-40B4-8669-83264226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31E7E6-09D4-45DA-B247-515678DB0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5A478-6893-49AF-8C77-8301F2684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08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748F5-3436-423B-ACEF-96B599FE9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C9A13-F9A0-4786-9AA6-40A806B40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729AA-B6E3-400A-8241-0D2A54EE3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DC1FB-74FC-4171-B008-40D942C70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BAA52-3175-4318-84BD-7E9DF0CAE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CF56A019-9395-4EAB-833B-08509F95E2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939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8318-5A7A-414D-AA4D-EC6818D2A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12609-03D0-41E5-B338-0B1058138D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7BE1D5-79F3-4727-8152-C8AFFBBC9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611C0-6716-4EE6-AF28-B43AB29D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97CA6-BAB0-451C-893E-0C209804C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44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C8437-E9C0-4C6E-AE42-BC463ABF2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4D649-844F-464D-9B5D-5495AB12C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F240D-F761-4311-B6BB-048404DF7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A15B6-F0AF-47AB-86A9-2A4D267D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C2B54-B9D9-4A2A-AAD2-1258CA4D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6091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3E089-49C9-4C84-868B-47C0EDF95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C203B-A0D8-4BFA-B0A0-FCB5C19FD6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B4E5A-8A05-4B5C-AB1A-811D1BCF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58F35A-02C2-419D-926A-AA9347B0C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2C0D4-4A2F-4FA3-9182-D2698256B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041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5662F-95EC-4338-8A3F-505F37F06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17C5A-46A7-4385-8618-61C349E6E8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63848-E332-45B8-9A41-5A5985EF9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B996A7-CCA4-46D2-A842-D0CD500FB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BDEE2-5C8D-4025-90D8-F5C15B3B2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DEDDF-A0F5-4580-B445-672BA1CD2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77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CCA1-09FD-4E2B-B0BA-AC60C6708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7B153C-CA15-40C1-B1AF-2A1DC1B53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D5A81-4E21-4493-8D61-0EDC89A6D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E9627C-F3A6-48F1-8FDB-4F074C4E1B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7DD053-D9F0-43D9-8494-7D47BE1A0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E5A16D-BDE7-494A-B15F-82BE7F083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F58F88-B873-49F3-A088-207E1DD6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B2DD9FC-3207-47E6-AAD8-45979EB6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3309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E6824-8ABB-493B-A503-F2AEA6CE1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FF10E9-4198-4AB3-92C5-CB76558D1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5FA08C-07CA-4C83-9E00-DDC5ED850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D19ABA-CD66-42B1-BE9D-1FA4AA066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981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2F2C06-5D66-47B9-A6DE-050FC8906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622F7D-7BFC-4DFD-9C98-26916C91C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179DC-1118-40EB-86A1-E3D6A42B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409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A4DA79-807A-4AFC-8B6F-FC8B419DC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EC0492-1E16-457E-88CF-45A2222BF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E3874E-C04D-4916-A29B-07CC120D7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B9B800-CF7D-4D3A-A281-DF5D81495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108BF9-0CB8-49B7-ACC9-B3B850B1C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6BC855-7AE5-40A1-89A8-F7B48C202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1027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83C64-A622-4E8A-9CD7-73CA4702B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1AF9F5-D75C-4B20-B8A3-CBBF81F8EA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A98FF-4088-470B-8B3F-A7A2A84C92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E5683-E5B1-42F2-879C-FF6512062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DB948F-8D26-43FA-AF3B-988DA2D6E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3CAD6D-EAFE-4FE8-831F-BD35F5B73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80679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F72C5-556F-4E21-B0B9-B19D48CAD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B27934-E2C8-470D-93F3-2FFF3AC83F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AE546-17F0-4A35-8B83-607765599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E205F-DD5D-47FC-80A5-7129430C9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9D143B-90F8-4C5C-9D16-CE648D8F9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48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A694E-04BA-486E-9E58-00C1B1799E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DE1596-2775-4472-A93D-46E470F06B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50FD1F-E5B7-483D-B926-287FC120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31D842-1880-4AD9-B2C7-7683FE0F9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D9F468-8CAE-44F8-B65E-255C12BC9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6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E49B35-D511-49FB-A71C-90AB07FA8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94003-E97F-4ABF-B745-229C4865A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1336E-18CD-44D8-A2E4-40270385BA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9E7B9-4035-4A50-AB2A-2C8AC9653160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795E56-CB2A-4120-8D6B-C1D0536DC6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E5F79-3175-4B81-9E17-509D71680F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F4AB1-0F04-46EE-A83A-46B5F6D15D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1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74D54B-346C-4654-A6D5-55CE7CA89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7908C-EDAE-4F65-B41C-C71F64C96B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9466D3-A5A6-4C0A-A2B1-5BE677E003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AC833-3069-4430-AFDC-82DC2F469CBD}" type="datetimeFigureOut">
              <a:rPr lang="en-US" smtClean="0"/>
              <a:t>2/28/2025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5A53B-A72D-4C1D-907C-9560DB048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6C632-2C02-4F92-A469-D7261B0C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5126E-9C20-4193-A82E-C80BD91D14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9AFA1451-A58B-42F3-9E42-3B737CAEB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8838" y="122156"/>
            <a:ext cx="4550109" cy="4550109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D1BFD0A9-816D-4EB7-A9DC-B17C27206289}"/>
              </a:ext>
            </a:extLst>
          </p:cNvPr>
          <p:cNvSpPr/>
          <p:nvPr/>
        </p:nvSpPr>
        <p:spPr>
          <a:xfrm>
            <a:off x="416011" y="4799639"/>
            <a:ext cx="11397048" cy="189601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9D880A-D2AE-412C-9849-8A6ABD893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142" y="4799639"/>
            <a:ext cx="2458917" cy="1896020"/>
          </a:xfrm>
          <a:prstGeom prst="rect">
            <a:avLst/>
          </a:prstGeom>
        </p:spPr>
      </p:pic>
      <p:sp>
        <p:nvSpPr>
          <p:cNvPr id="17" name="Subtitle 2">
            <a:extLst>
              <a:ext uri="{FF2B5EF4-FFF2-40B4-BE49-F238E27FC236}">
                <a16:creationId xmlns:a16="http://schemas.microsoft.com/office/drawing/2014/main" id="{44E81D3C-7E7A-48CF-919F-759B0988EF16}"/>
              </a:ext>
            </a:extLst>
          </p:cNvPr>
          <p:cNvSpPr txBox="1">
            <a:spLocks/>
          </p:cNvSpPr>
          <p:nvPr/>
        </p:nvSpPr>
        <p:spPr>
          <a:xfrm>
            <a:off x="652119" y="5415107"/>
            <a:ext cx="8702023" cy="874482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MASTERING YOUR PENSION JOURNEY (SECURING YOUR FUTURE TODAY)  </a:t>
            </a:r>
          </a:p>
        </p:txBody>
      </p:sp>
      <p:pic>
        <p:nvPicPr>
          <p:cNvPr id="18" name="Graphic 17" descr="Walk">
            <a:extLst>
              <a:ext uri="{FF2B5EF4-FFF2-40B4-BE49-F238E27FC236}">
                <a16:creationId xmlns:a16="http://schemas.microsoft.com/office/drawing/2014/main" id="{A0062406-9F9B-4C48-8EFE-B79638879A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264" y="414784"/>
            <a:ext cx="4785513" cy="4161324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9" name="Text Box 1">
            <a:extLst>
              <a:ext uri="{FF2B5EF4-FFF2-40B4-BE49-F238E27FC236}">
                <a16:creationId xmlns:a16="http://schemas.microsoft.com/office/drawing/2014/main" id="{EACAF22F-F14C-47FE-B260-E6FF3CA6B407}"/>
              </a:ext>
            </a:extLst>
          </p:cNvPr>
          <p:cNvSpPr txBox="1"/>
          <p:nvPr/>
        </p:nvSpPr>
        <p:spPr>
          <a:xfrm>
            <a:off x="9190810" y="6064854"/>
            <a:ext cx="2787326" cy="344069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better tomorrow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F511EC-4F64-4595-9BAA-AB78B8CAF97D}"/>
              </a:ext>
            </a:extLst>
          </p:cNvPr>
          <p:cNvSpPr/>
          <p:nvPr/>
        </p:nvSpPr>
        <p:spPr>
          <a:xfrm flipH="1">
            <a:off x="5768838" y="568411"/>
            <a:ext cx="45719" cy="3657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7054956-2FCD-410B-BDEE-E1CE5D89F0BF}"/>
              </a:ext>
            </a:extLst>
          </p:cNvPr>
          <p:cNvSpPr/>
          <p:nvPr/>
        </p:nvSpPr>
        <p:spPr>
          <a:xfrm flipH="1">
            <a:off x="5882702" y="568411"/>
            <a:ext cx="45719" cy="36576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0495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Presentation Outline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8611C978-EF49-48CC-8D10-D1140B42EA98}"/>
              </a:ext>
            </a:extLst>
          </p:cNvPr>
          <p:cNvSpPr txBox="1">
            <a:spLocks/>
          </p:cNvSpPr>
          <p:nvPr/>
        </p:nvSpPr>
        <p:spPr>
          <a:xfrm>
            <a:off x="909985" y="1419656"/>
            <a:ext cx="8237838" cy="48736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Introduction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Categories of Retirement Capitals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Health Capital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Social Capital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Financial Capital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Conclusion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8153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47214" y="6403946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Times New Roman" panose="02020603050405020304" pitchFamily="18" charset="0"/>
              </a:rPr>
              <a:t>Introduction</a:t>
            </a: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pic>
        <p:nvPicPr>
          <p:cNvPr id="46" name="Picture 45" descr="A view of a city&#10;&#10;Description generated with high confidence">
            <a:extLst>
              <a:ext uri="{FF2B5EF4-FFF2-40B4-BE49-F238E27FC236}">
                <a16:creationId xmlns:a16="http://schemas.microsoft.com/office/drawing/2014/main" id="{1F061D7B-7A2F-40FA-951E-50ABD3F8C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3" y="1828059"/>
            <a:ext cx="4602572" cy="3188208"/>
          </a:xfrm>
          <a:prstGeom prst="rect">
            <a:avLst/>
          </a:prstGeom>
        </p:spPr>
      </p:pic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DBEF6D17-923F-48AA-A5D7-1092D1FC2BDE}"/>
              </a:ext>
            </a:extLst>
          </p:cNvPr>
          <p:cNvSpPr txBox="1">
            <a:spLocks/>
          </p:cNvSpPr>
          <p:nvPr/>
        </p:nvSpPr>
        <p:spPr>
          <a:xfrm>
            <a:off x="4783015" y="1153551"/>
            <a:ext cx="7240109" cy="4906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Retirement planning is process of setting goals for retirement years and, actions and decisions needed for achieving those goals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People mostly look at just the financial goals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However, inasmuch as financial capital is very important for retirement, there are other equally important capitals that needs to be addressed.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48" name="Footer Placeholder 1">
            <a:extLst>
              <a:ext uri="{FF2B5EF4-FFF2-40B4-BE49-F238E27FC236}">
                <a16:creationId xmlns:a16="http://schemas.microsoft.com/office/drawing/2014/main" id="{FC71E490-A1DF-42F9-B3ED-2DB934614426}"/>
              </a:ext>
            </a:extLst>
          </p:cNvPr>
          <p:cNvSpPr txBox="1">
            <a:spLocks/>
          </p:cNvSpPr>
          <p:nvPr/>
        </p:nvSpPr>
        <p:spPr>
          <a:xfrm>
            <a:off x="5012189" y="5873931"/>
            <a:ext cx="4471814" cy="63237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"... effective planning takes you more than halfway to effective execution"</a:t>
            </a:r>
          </a:p>
        </p:txBody>
      </p:sp>
    </p:spTree>
    <p:extLst>
      <p:ext uri="{BB962C8B-B14F-4D97-AF65-F5344CB8AC3E}">
        <p14:creationId xmlns:p14="http://schemas.microsoft.com/office/powerpoint/2010/main" val="1948730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59673" y="6234098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649050" y="319078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Categories of Retirement Capital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ABE67C7-25A5-4C97-817A-DC6F2094FDA8}"/>
              </a:ext>
            </a:extLst>
          </p:cNvPr>
          <p:cNvSpPr/>
          <p:nvPr/>
        </p:nvSpPr>
        <p:spPr>
          <a:xfrm>
            <a:off x="2672717" y="1723221"/>
            <a:ext cx="3148942" cy="133591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A5C9ADF-0A66-4435-A91F-945FA777C855}"/>
              </a:ext>
            </a:extLst>
          </p:cNvPr>
          <p:cNvSpPr/>
          <p:nvPr/>
        </p:nvSpPr>
        <p:spPr>
          <a:xfrm>
            <a:off x="7992522" y="1723221"/>
            <a:ext cx="3148942" cy="133591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DDCFB2-BF49-4888-ADEA-70015E280EA6}"/>
              </a:ext>
            </a:extLst>
          </p:cNvPr>
          <p:cNvSpPr/>
          <p:nvPr/>
        </p:nvSpPr>
        <p:spPr>
          <a:xfrm>
            <a:off x="7992522" y="3798863"/>
            <a:ext cx="3148942" cy="1335915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8" name="Content Placeholder 3">
            <a:extLst>
              <a:ext uri="{FF2B5EF4-FFF2-40B4-BE49-F238E27FC236}">
                <a16:creationId xmlns:a16="http://schemas.microsoft.com/office/drawing/2014/main" id="{124001FE-A5E3-484C-B698-385C748A8360}"/>
              </a:ext>
            </a:extLst>
          </p:cNvPr>
          <p:cNvGraphicFramePr>
            <a:graphicFrameLocks/>
          </p:cNvGraphicFramePr>
          <p:nvPr/>
        </p:nvGraphicFramePr>
        <p:xfrm>
          <a:off x="1392656" y="1329347"/>
          <a:ext cx="8126627" cy="5108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Cloud Callout 5">
            <a:extLst>
              <a:ext uri="{FF2B5EF4-FFF2-40B4-BE49-F238E27FC236}">
                <a16:creationId xmlns:a16="http://schemas.microsoft.com/office/drawing/2014/main" id="{85C2FC92-4EF3-48A9-9EB9-D65E3DEBE86A}"/>
              </a:ext>
            </a:extLst>
          </p:cNvPr>
          <p:cNvSpPr/>
          <p:nvPr/>
        </p:nvSpPr>
        <p:spPr>
          <a:xfrm>
            <a:off x="7741668" y="1234977"/>
            <a:ext cx="3057675" cy="1692275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"Controlling your direction is better than being controlled by it." </a:t>
            </a:r>
            <a:b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b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 Jack Welch</a:t>
            </a: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4689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8" grpId="0">
        <p:bldAsOne/>
      </p:bldGraphic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31974" y="6358924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Social Capital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806183"/>
            <a:ext cx="2158988" cy="1105482"/>
          </a:xfrm>
          <a:prstGeom prst="rect">
            <a:avLst/>
          </a:prstGeom>
        </p:spPr>
      </p:pic>
      <p:pic>
        <p:nvPicPr>
          <p:cNvPr id="11" name="Content Placeholder 3" descr="Image result for pictures of social gathering">
            <a:extLst>
              <a:ext uri="{FF2B5EF4-FFF2-40B4-BE49-F238E27FC236}">
                <a16:creationId xmlns:a16="http://schemas.microsoft.com/office/drawing/2014/main" id="{98C603D1-B36D-4A1A-83F9-B56764071D5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2300" y="1575318"/>
            <a:ext cx="5867400" cy="3124200"/>
          </a:xfrm>
          <a:prstGeom prst="rect">
            <a:avLst/>
          </a:prstGeom>
        </p:spPr>
      </p:pic>
      <p:sp>
        <p:nvSpPr>
          <p:cNvPr id="12" name="Rectangle 5">
            <a:extLst>
              <a:ext uri="{FF2B5EF4-FFF2-40B4-BE49-F238E27FC236}">
                <a16:creationId xmlns:a16="http://schemas.microsoft.com/office/drawing/2014/main" id="{D44E18AE-E861-4B14-BD71-91C735B78B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463" y="4942393"/>
            <a:ext cx="7467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Social capital is generated when you invest in your relationships, by being as valuable as you possibly can be in your network.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977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31974" y="6403946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Social Capital (Cont’d)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pic>
        <p:nvPicPr>
          <p:cNvPr id="10" name="Content Placeholder 2">
            <a:extLst>
              <a:ext uri="{FF2B5EF4-FFF2-40B4-BE49-F238E27FC236}">
                <a16:creationId xmlns:a16="http://schemas.microsoft.com/office/drawing/2014/main" id="{8152D7B2-FEC9-4F73-9341-C564420834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480" y="2308855"/>
            <a:ext cx="3765999" cy="310695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FE9E2A2-49EA-49BE-9E78-360A838C9263}"/>
              </a:ext>
            </a:extLst>
          </p:cNvPr>
          <p:cNvSpPr txBox="1">
            <a:spLocks/>
          </p:cNvSpPr>
          <p:nvPr/>
        </p:nvSpPr>
        <p:spPr>
          <a:xfrm>
            <a:off x="444506" y="1686661"/>
            <a:ext cx="7013028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means, being seen as an invaluable resource.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short,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social capital measures the degree of influence which we have through our networks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It’s crucial to your success in business, and to the sense of meaning in your life.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00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Health Capital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7C49912-F7C3-4BD4-8D9D-615B93151997}"/>
              </a:ext>
            </a:extLst>
          </p:cNvPr>
          <p:cNvSpPr txBox="1">
            <a:spLocks/>
          </p:cNvSpPr>
          <p:nvPr/>
        </p:nvSpPr>
        <p:spPr>
          <a:xfrm>
            <a:off x="1326248" y="5023682"/>
            <a:ext cx="9766294" cy="5465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3" descr="https://encrypted-tbn3.gstatic.com/images?q=tbn:ANd9GcTBZSO3z6R--zM-Ooad3AAd7xDCcwxUYJjJR6vBCZ21Tf_4mk1a">
            <a:extLst>
              <a:ext uri="{FF2B5EF4-FFF2-40B4-BE49-F238E27FC236}">
                <a16:creationId xmlns:a16="http://schemas.microsoft.com/office/drawing/2014/main" id="{FCC0B99F-88DA-41C9-9395-1E18079DF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57" y="1278926"/>
            <a:ext cx="6810649" cy="3594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20BC976-33FA-41EB-A193-78E21F72040D}"/>
              </a:ext>
            </a:extLst>
          </p:cNvPr>
          <p:cNvSpPr txBox="1"/>
          <p:nvPr/>
        </p:nvSpPr>
        <p:spPr>
          <a:xfrm>
            <a:off x="1252025" y="4963608"/>
            <a:ext cx="1071958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The World Health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Organisation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(WHO) defines health as ‘a state of complete physical, mental and social wellbeing and not merely the absence of disease or infirmity’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(WHO, 1948)</a:t>
            </a:r>
          </a:p>
        </p:txBody>
      </p:sp>
    </p:spTree>
    <p:extLst>
      <p:ext uri="{BB962C8B-B14F-4D97-AF65-F5344CB8AC3E}">
        <p14:creationId xmlns:p14="http://schemas.microsoft.com/office/powerpoint/2010/main" val="1259785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Health Capital (Cont’d)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5565DE-C810-4A3D-8536-D5FD25376F72}"/>
              </a:ext>
            </a:extLst>
          </p:cNvPr>
          <p:cNvSpPr txBox="1">
            <a:spLocks/>
          </p:cNvSpPr>
          <p:nvPr/>
        </p:nvSpPr>
        <p:spPr>
          <a:xfrm>
            <a:off x="5218386" y="2885866"/>
            <a:ext cx="6784428" cy="25362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Health capital is all about your physical and mental investment made to age gracefully.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our early ages our lifestyles will definitely show in our old age.	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53820D0-C4B6-4EA9-B665-00A4BBECFC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85" y="1523096"/>
            <a:ext cx="4165691" cy="3898978"/>
          </a:xfrm>
          <a:prstGeom prst="rect">
            <a:avLst/>
          </a:prstGeom>
        </p:spPr>
      </p:pic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69A05F20-A151-4184-89D6-CF4664ACB6BF}"/>
              </a:ext>
            </a:extLst>
          </p:cNvPr>
          <p:cNvSpPr txBox="1">
            <a:spLocks/>
          </p:cNvSpPr>
          <p:nvPr/>
        </p:nvSpPr>
        <p:spPr>
          <a:xfrm>
            <a:off x="5737386" y="1750247"/>
            <a:ext cx="4793979" cy="55286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1" u="none" strike="noStrike" kern="1200" cap="none" spc="0" normalizeH="0" baseline="0" noProof="0" dirty="0">
                <a:ln>
                  <a:noFill/>
                </a:ln>
                <a:solidFill>
                  <a:srgbClr val="C00000">
                    <a:alpha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sound mind in a sound body … By Greek Philosopher Thales</a:t>
            </a:r>
          </a:p>
        </p:txBody>
      </p:sp>
    </p:spTree>
    <p:extLst>
      <p:ext uri="{BB962C8B-B14F-4D97-AF65-F5344CB8AC3E}">
        <p14:creationId xmlns:p14="http://schemas.microsoft.com/office/powerpoint/2010/main" val="9405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Financial Capital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2300A5E-3E7C-4A4A-8A06-0A583740854E}"/>
              </a:ext>
            </a:extLst>
          </p:cNvPr>
          <p:cNvSpPr txBox="1">
            <a:spLocks/>
          </p:cNvSpPr>
          <p:nvPr/>
        </p:nvSpPr>
        <p:spPr>
          <a:xfrm>
            <a:off x="2457122" y="4514736"/>
            <a:ext cx="8229600" cy="8646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Financial Capital is not only about money but also being “money smart” (financial acumen).</a:t>
            </a:r>
            <a:endParaRPr kumimoji="0" lang="en-GB" altLang="en-US" sz="3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39963258" descr="growing money : Growing plant step with coin money ,save your money for the future.">
            <a:extLst>
              <a:ext uri="{FF2B5EF4-FFF2-40B4-BE49-F238E27FC236}">
                <a16:creationId xmlns:a16="http://schemas.microsoft.com/office/drawing/2014/main" id="{8DDFC912-D40F-4E18-9856-FBD105C8A62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0" y="1357313"/>
            <a:ext cx="5500688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0665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Financial Capital (Cont’d)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A76498A-6949-4FCE-BF82-6B904507D180}"/>
              </a:ext>
            </a:extLst>
          </p:cNvPr>
          <p:cNvSpPr txBox="1">
            <a:spLocks/>
          </p:cNvSpPr>
          <p:nvPr/>
        </p:nvSpPr>
        <p:spPr>
          <a:xfrm>
            <a:off x="776451" y="1787415"/>
            <a:ext cx="10639098" cy="487362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25603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Financial Capital for retirement can be  generated from the following sources;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 National Pension Act (Act 766)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Savings &amp; Investments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Assets (Buildings, Land etc)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70382" marR="0" lvl="1" indent="-514350" algn="l" defTabSz="914400" rtl="0" eaLnBrk="1" fontAlgn="auto" latinLnBrk="0" hangingPunct="1">
              <a:lnSpc>
                <a:spcPct val="90000"/>
              </a:lnSpc>
              <a:spcBef>
                <a:spcPts val="32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905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576480" y="6353263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Financial Capital (Cont’d)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ECD3996-8DD8-4A90-AF76-33A7DDBEABE1}"/>
              </a:ext>
            </a:extLst>
          </p:cNvPr>
          <p:cNvSpPr/>
          <p:nvPr/>
        </p:nvSpPr>
        <p:spPr>
          <a:xfrm>
            <a:off x="1048749" y="1353720"/>
            <a:ext cx="66790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Under National Pension Act (Act 766)</a:t>
            </a:r>
          </a:p>
        </p:txBody>
      </p:sp>
      <p:pic>
        <p:nvPicPr>
          <p:cNvPr id="10" name="Content Placeholder 5">
            <a:extLst>
              <a:ext uri="{FF2B5EF4-FFF2-40B4-BE49-F238E27FC236}">
                <a16:creationId xmlns:a16="http://schemas.microsoft.com/office/drawing/2014/main" id="{53B1B148-241C-4B03-8EDC-763F2216DC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5572" y="1702040"/>
            <a:ext cx="8731381" cy="4250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349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57123" y="6292910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Financial Capital (Cont’d)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E36102A-74AD-4B23-AF93-1BF063098B0F}"/>
              </a:ext>
            </a:extLst>
          </p:cNvPr>
          <p:cNvSpPr txBox="1">
            <a:spLocks/>
          </p:cNvSpPr>
          <p:nvPr/>
        </p:nvSpPr>
        <p:spPr>
          <a:xfrm>
            <a:off x="838199" y="1392702"/>
            <a:ext cx="10934444" cy="4600135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760" marR="0" lvl="0" indent="-256032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Develop Savings Strategy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Find money for savings and investment;</a:t>
            </a:r>
          </a:p>
          <a:p>
            <a:pPr marL="1027113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For example, target for at least 10% of your current income, increase  the amount as you become comfortable with the loss of spending capital 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 startAt="2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Look for ways to save on everyday expenses</a:t>
            </a:r>
          </a:p>
          <a:p>
            <a:pPr marL="514350" marR="0" lvl="0" indent="-5143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AutoNum type="arabicPeriod" startAt="2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Build wealth not debt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Assets (Buildings, Land etc)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Ensure your assets are easily converted to liquid (cash)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85887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F60FCA6E-0894-46CD-BD49-5955A51E00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31955" y="5346696"/>
            <a:ext cx="5360045" cy="1511304"/>
          </a:xfrm>
          <a:custGeom>
            <a:avLst/>
            <a:gdLst>
              <a:gd name="connsiteX0" fmla="*/ 4545473 w 5360045"/>
              <a:gd name="connsiteY0" fmla="*/ 0 h 1511304"/>
              <a:gd name="connsiteX1" fmla="*/ 5360045 w 5360045"/>
              <a:gd name="connsiteY1" fmla="*/ 0 h 1511304"/>
              <a:gd name="connsiteX2" fmla="*/ 5360045 w 5360045"/>
              <a:gd name="connsiteY2" fmla="*/ 1046730 h 1511304"/>
              <a:gd name="connsiteX3" fmla="*/ 5360045 w 5360045"/>
              <a:gd name="connsiteY3" fmla="*/ 1508760 h 1511304"/>
              <a:gd name="connsiteX4" fmla="*/ 5360045 w 5360045"/>
              <a:gd name="connsiteY4" fmla="*/ 1511304 h 1511304"/>
              <a:gd name="connsiteX5" fmla="*/ 4545474 w 5360045"/>
              <a:gd name="connsiteY5" fmla="*/ 1511304 h 1511304"/>
              <a:gd name="connsiteX6" fmla="*/ 2525897 w 5360045"/>
              <a:gd name="connsiteY6" fmla="*/ 1511304 h 1511304"/>
              <a:gd name="connsiteX7" fmla="*/ 0 w 5360045"/>
              <a:gd name="connsiteY7" fmla="*/ 1511304 h 1511304"/>
              <a:gd name="connsiteX8" fmla="*/ 697617 w 5360045"/>
              <a:gd name="connsiteY8" fmla="*/ 3 h 1511304"/>
              <a:gd name="connsiteX9" fmla="*/ 4545473 w 5360045"/>
              <a:gd name="connsiteY9" fmla="*/ 3 h 1511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60045" h="1511304">
                <a:moveTo>
                  <a:pt x="4545473" y="0"/>
                </a:moveTo>
                <a:lnTo>
                  <a:pt x="5360045" y="0"/>
                </a:lnTo>
                <a:lnTo>
                  <a:pt x="5360045" y="1046730"/>
                </a:lnTo>
                <a:lnTo>
                  <a:pt x="5360045" y="1508760"/>
                </a:lnTo>
                <a:lnTo>
                  <a:pt x="5360045" y="1511304"/>
                </a:lnTo>
                <a:lnTo>
                  <a:pt x="4545474" y="1511304"/>
                </a:lnTo>
                <a:lnTo>
                  <a:pt x="2525897" y="1511304"/>
                </a:lnTo>
                <a:lnTo>
                  <a:pt x="0" y="1511304"/>
                </a:lnTo>
                <a:lnTo>
                  <a:pt x="697617" y="3"/>
                </a:lnTo>
                <a:lnTo>
                  <a:pt x="4545473" y="3"/>
                </a:lnTo>
                <a:close/>
              </a:path>
            </a:pathLst>
          </a:custGeom>
          <a:solidFill>
            <a:srgbClr val="404040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E78C6E4B-A1F1-4B6C-97EC-BE997495D6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46694"/>
            <a:ext cx="7346605" cy="1511306"/>
          </a:xfrm>
          <a:custGeom>
            <a:avLst/>
            <a:gdLst>
              <a:gd name="connsiteX0" fmla="*/ 0 w 7346605"/>
              <a:gd name="connsiteY0" fmla="*/ 0 h 1511306"/>
              <a:gd name="connsiteX1" fmla="*/ 239486 w 7346605"/>
              <a:gd name="connsiteY1" fmla="*/ 0 h 1511306"/>
              <a:gd name="connsiteX2" fmla="*/ 1209568 w 7346605"/>
              <a:gd name="connsiteY2" fmla="*/ 0 h 1511306"/>
              <a:gd name="connsiteX3" fmla="*/ 2405743 w 7346605"/>
              <a:gd name="connsiteY3" fmla="*/ 0 h 1511306"/>
              <a:gd name="connsiteX4" fmla="*/ 2405743 w 7346605"/>
              <a:gd name="connsiteY4" fmla="*/ 2544 h 1511306"/>
              <a:gd name="connsiteX5" fmla="*/ 2801131 w 7346605"/>
              <a:gd name="connsiteY5" fmla="*/ 2544 h 1511306"/>
              <a:gd name="connsiteX6" fmla="*/ 2801131 w 7346605"/>
              <a:gd name="connsiteY6" fmla="*/ 0 h 1511306"/>
              <a:gd name="connsiteX7" fmla="*/ 7346605 w 7346605"/>
              <a:gd name="connsiteY7" fmla="*/ 0 h 1511306"/>
              <a:gd name="connsiteX8" fmla="*/ 6648988 w 7346605"/>
              <a:gd name="connsiteY8" fmla="*/ 1511301 h 1511306"/>
              <a:gd name="connsiteX9" fmla="*/ 2801132 w 7346605"/>
              <a:gd name="connsiteY9" fmla="*/ 1511301 h 1511306"/>
              <a:gd name="connsiteX10" fmla="*/ 2801132 w 7346605"/>
              <a:gd name="connsiteY10" fmla="*/ 1511304 h 1511306"/>
              <a:gd name="connsiteX11" fmla="*/ 2405743 w 7346605"/>
              <a:gd name="connsiteY11" fmla="*/ 1511304 h 1511306"/>
              <a:gd name="connsiteX12" fmla="*/ 2405743 w 7346605"/>
              <a:gd name="connsiteY12" fmla="*/ 1511306 h 1511306"/>
              <a:gd name="connsiteX13" fmla="*/ 1333411 w 7346605"/>
              <a:gd name="connsiteY13" fmla="*/ 1511306 h 1511306"/>
              <a:gd name="connsiteX14" fmla="*/ 1219208 w 7346605"/>
              <a:gd name="connsiteY14" fmla="*/ 1511306 h 1511306"/>
              <a:gd name="connsiteX15" fmla="*/ 1209568 w 7346605"/>
              <a:gd name="connsiteY15" fmla="*/ 1511306 h 1511306"/>
              <a:gd name="connsiteX16" fmla="*/ 239486 w 7346605"/>
              <a:gd name="connsiteY16" fmla="*/ 1511306 h 1511306"/>
              <a:gd name="connsiteX17" fmla="*/ 0 w 7346605"/>
              <a:gd name="connsiteY17" fmla="*/ 1511306 h 1511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7346605" h="1511306">
                <a:moveTo>
                  <a:pt x="0" y="0"/>
                </a:moveTo>
                <a:lnTo>
                  <a:pt x="239486" y="0"/>
                </a:lnTo>
                <a:lnTo>
                  <a:pt x="1209568" y="0"/>
                </a:lnTo>
                <a:lnTo>
                  <a:pt x="2405743" y="0"/>
                </a:lnTo>
                <a:lnTo>
                  <a:pt x="2405743" y="2544"/>
                </a:lnTo>
                <a:lnTo>
                  <a:pt x="2801131" y="2544"/>
                </a:lnTo>
                <a:lnTo>
                  <a:pt x="2801131" y="0"/>
                </a:lnTo>
                <a:lnTo>
                  <a:pt x="7346605" y="0"/>
                </a:lnTo>
                <a:lnTo>
                  <a:pt x="6648988" y="1511301"/>
                </a:lnTo>
                <a:lnTo>
                  <a:pt x="2801132" y="1511301"/>
                </a:lnTo>
                <a:lnTo>
                  <a:pt x="2801132" y="1511304"/>
                </a:lnTo>
                <a:lnTo>
                  <a:pt x="2405743" y="1511304"/>
                </a:lnTo>
                <a:lnTo>
                  <a:pt x="2405743" y="1511306"/>
                </a:lnTo>
                <a:lnTo>
                  <a:pt x="1333411" y="1511306"/>
                </a:lnTo>
                <a:lnTo>
                  <a:pt x="1219208" y="1511306"/>
                </a:lnTo>
                <a:lnTo>
                  <a:pt x="1209568" y="1511306"/>
                </a:lnTo>
                <a:lnTo>
                  <a:pt x="239486" y="1511306"/>
                </a:lnTo>
                <a:lnTo>
                  <a:pt x="0" y="1511306"/>
                </a:lnTo>
                <a:close/>
              </a:path>
            </a:pathLst>
          </a:cu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8314305-2CE2-4FEF-A740-D9F25AC027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50122" y="569844"/>
            <a:ext cx="5344978" cy="4384424"/>
          </a:xfrm>
          <a:prstGeom prst="rect">
            <a:avLst/>
          </a:prstGeom>
        </p:spPr>
      </p:pic>
      <p:sp>
        <p:nvSpPr>
          <p:cNvPr id="10242" name="Title 1">
            <a:extLst>
              <a:ext uri="{FF2B5EF4-FFF2-40B4-BE49-F238E27FC236}">
                <a16:creationId xmlns:a16="http://schemas.microsoft.com/office/drawing/2014/main" id="{2425A591-62A6-4E3D-BB5E-A95D7D579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121" y="5529884"/>
            <a:ext cx="5693783" cy="10963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 sz="4000" kern="1200">
                <a:solidFill>
                  <a:srgbClr val="303030"/>
                </a:solidFill>
                <a:latin typeface="+mj-lt"/>
                <a:ea typeface="+mj-ea"/>
                <a:cs typeface="+mj-cs"/>
              </a:rPr>
              <a:t>Financial Capital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51D5A3-4A54-4441-83B8-204FFABC7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93867" y="965199"/>
            <a:ext cx="5065198" cy="402045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514350">
              <a:defRPr/>
            </a:pPr>
            <a:r>
              <a:rPr lang="en-US" sz="2400" b="1" dirty="0"/>
              <a:t>Private Savings and Investments</a:t>
            </a:r>
          </a:p>
          <a:p>
            <a:pPr marL="514350">
              <a:defRPr/>
            </a:pPr>
            <a:endParaRPr lang="en-US" sz="2400" b="1" dirty="0"/>
          </a:p>
          <a:p>
            <a:pPr marL="514350">
              <a:defRPr/>
            </a:pPr>
            <a:r>
              <a:rPr lang="en-US" sz="2400" b="1" dirty="0"/>
              <a:t>While you should not rely on any of the above (1 , 2 &amp; 3) alone, taken together all of them can make you financially comfortable </a:t>
            </a:r>
            <a:r>
              <a:rPr lang="en-US" sz="2000" b="1" dirty="0"/>
              <a:t>	</a:t>
            </a:r>
            <a:r>
              <a:rPr lang="en-US" sz="2000" dirty="0"/>
              <a:t>	</a:t>
            </a:r>
          </a:p>
          <a:p>
            <a:pPr marL="137160" indent="0">
              <a:buNone/>
              <a:defRPr/>
            </a:pPr>
            <a:r>
              <a:rPr lang="en-US" sz="2000" dirty="0"/>
              <a:t>		</a:t>
            </a:r>
          </a:p>
          <a:p>
            <a:pPr marL="365760">
              <a:defRPr/>
            </a:pPr>
            <a:endParaRPr lang="en-US" sz="2000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213C5D4-30EC-4323-8616-35CCF790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34656" y="5529884"/>
            <a:ext cx="4008101" cy="365125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8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“ He who loves pleasure shall be a poor man. He who loves wine and oil shall not be rich” ~ Prov. 21:7</a:t>
            </a:r>
          </a:p>
        </p:txBody>
      </p:sp>
    </p:spTree>
    <p:extLst>
      <p:ext uri="{BB962C8B-B14F-4D97-AF65-F5344CB8AC3E}">
        <p14:creationId xmlns:p14="http://schemas.microsoft.com/office/powerpoint/2010/main" val="337317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B0EB5-7C54-4C4E-AE59-9DFD78326167}"/>
              </a:ext>
            </a:extLst>
          </p:cNvPr>
          <p:cNvSpPr txBox="1"/>
          <p:nvPr/>
        </p:nvSpPr>
        <p:spPr>
          <a:xfrm>
            <a:off x="9157123" y="6292910"/>
            <a:ext cx="2615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78A468C-199D-4F24-B9B0-860CD6DA99EF}"/>
              </a:ext>
            </a:extLst>
          </p:cNvPr>
          <p:cNvCxnSpPr>
            <a:cxnSpLocks/>
          </p:cNvCxnSpPr>
          <p:nvPr/>
        </p:nvCxnSpPr>
        <p:spPr>
          <a:xfrm flipV="1">
            <a:off x="649050" y="1081615"/>
            <a:ext cx="10443492" cy="138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2">
            <a:extLst>
              <a:ext uri="{FF2B5EF4-FFF2-40B4-BE49-F238E27FC236}">
                <a16:creationId xmlns:a16="http://schemas.microsoft.com/office/drawing/2014/main" id="{7FA133A4-378A-448C-9973-45C1382397D2}"/>
              </a:ext>
            </a:extLst>
          </p:cNvPr>
          <p:cNvSpPr txBox="1">
            <a:spLocks/>
          </p:cNvSpPr>
          <p:nvPr/>
        </p:nvSpPr>
        <p:spPr>
          <a:xfrm>
            <a:off x="909985" y="300165"/>
            <a:ext cx="10182557" cy="7853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9755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j-ea"/>
                <a:cs typeface="+mj-cs"/>
              </a:rPr>
              <a:t>Conclusion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rebuchet MS" panose="020B0603020202020204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CE190DD2-3BD3-44C9-8637-DBE08CEBA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6" y="5720486"/>
            <a:ext cx="2158988" cy="1105482"/>
          </a:xfrm>
          <a:prstGeom prst="rect">
            <a:avLst/>
          </a:prstGeom>
        </p:spPr>
      </p:pic>
      <p:sp>
        <p:nvSpPr>
          <p:cNvPr id="7" name="Text Box 1">
            <a:extLst>
              <a:ext uri="{FF2B5EF4-FFF2-40B4-BE49-F238E27FC236}">
                <a16:creationId xmlns:a16="http://schemas.microsoft.com/office/drawing/2014/main" id="{5C4E2A0D-3C6A-4BC3-98E4-8180F18DC9DE}"/>
              </a:ext>
            </a:extLst>
          </p:cNvPr>
          <p:cNvSpPr txBox="1"/>
          <p:nvPr/>
        </p:nvSpPr>
        <p:spPr>
          <a:xfrm>
            <a:off x="649050" y="1212912"/>
            <a:ext cx="10443492" cy="1569660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Start planning early and ask yourself how and where you want to retire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Plan for the possibility of living longer than you now expect</a:t>
            </a:r>
          </a:p>
        </p:txBody>
      </p:sp>
      <p:sp>
        <p:nvSpPr>
          <p:cNvPr id="8" name="Text Box 1">
            <a:extLst>
              <a:ext uri="{FF2B5EF4-FFF2-40B4-BE49-F238E27FC236}">
                <a16:creationId xmlns:a16="http://schemas.microsoft.com/office/drawing/2014/main" id="{AAA11AA7-C122-4752-A79F-FFD3A479F322}"/>
              </a:ext>
            </a:extLst>
          </p:cNvPr>
          <p:cNvSpPr txBox="1"/>
          <p:nvPr/>
        </p:nvSpPr>
        <p:spPr>
          <a:xfrm>
            <a:off x="649049" y="2912226"/>
            <a:ext cx="11080495" cy="3046988"/>
          </a:xfrm>
          <a:prstGeom prst="rect">
            <a:avLst/>
          </a:prstGeom>
          <a:noFill/>
          <a:ln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Create a financial plan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Pay of major debt e.g. Mortgages and other cash flow drains quickly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Look out for other things that brings you joy outside your profession or job.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Build a good network around family and friends</a:t>
            </a:r>
          </a:p>
        </p:txBody>
      </p:sp>
    </p:spTree>
    <p:extLst>
      <p:ext uri="{BB962C8B-B14F-4D97-AF65-F5344CB8AC3E}">
        <p14:creationId xmlns:p14="http://schemas.microsoft.com/office/powerpoint/2010/main" val="1641436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2FC10A9-A0D2-4542-B0CE-59B79066EC80}"/>
              </a:ext>
            </a:extLst>
          </p:cNvPr>
          <p:cNvSpPr txBox="1"/>
          <p:nvPr/>
        </p:nvSpPr>
        <p:spPr>
          <a:xfrm>
            <a:off x="9512422" y="6183052"/>
            <a:ext cx="26795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www.peoplespensiontrust.com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625897B-9074-437C-AEFE-3CCE69DAFBC1}"/>
              </a:ext>
            </a:extLst>
          </p:cNvPr>
          <p:cNvCxnSpPr>
            <a:cxnSpLocks/>
          </p:cNvCxnSpPr>
          <p:nvPr/>
        </p:nvCxnSpPr>
        <p:spPr>
          <a:xfrm flipV="1">
            <a:off x="649050" y="1077634"/>
            <a:ext cx="10863010" cy="1785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A37D2B8-45CB-4BF5-BD41-839C66B80A9B}"/>
              </a:ext>
            </a:extLst>
          </p:cNvPr>
          <p:cNvSpPr txBox="1"/>
          <p:nvPr/>
        </p:nvSpPr>
        <p:spPr>
          <a:xfrm>
            <a:off x="1092699" y="631201"/>
            <a:ext cx="63649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Times New Roman" panose="02020603050405020304" pitchFamily="18" charset="0"/>
              </a:rPr>
              <a:t>CONTACT US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5797AF-DDC3-4442-8094-886B0E1559F0}"/>
              </a:ext>
            </a:extLst>
          </p:cNvPr>
          <p:cNvSpPr txBox="1"/>
          <p:nvPr/>
        </p:nvSpPr>
        <p:spPr>
          <a:xfrm>
            <a:off x="1092699" y="1480676"/>
            <a:ext cx="68816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Loc: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No.5 Sam Nujoma Close, North Ridge Adjacent the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Visa Section of the German Embassy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Accra-Ghana.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charset="0"/>
              </a:rPr>
              <a:t>Tel: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  <a:t>+233 302 738 242 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charset="0"/>
              </a:rPr>
              <a:t>Website: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charset="0"/>
              </a:rPr>
              <a:t>www.peoplespensiontrust.global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srgbClr val="FF5050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charset="0"/>
              </a:rPr>
              <a:t>Email: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en-C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Arial" charset="0"/>
              </a:rPr>
              <a:t>info@peoplespensiontrust.com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 panose="020B0603020202020204" pitchFamily="34" charset="0"/>
                <a:ea typeface="+mn-ea"/>
                <a:cs typeface="+mn-cs"/>
              </a:rPr>
            </a:br>
            <a:endParaRPr kumimoji="0" lang="en-CA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 pitchFamily="34" charset="0"/>
              <a:ea typeface="+mn-ea"/>
              <a:cs typeface="Arial" charset="0"/>
            </a:endParaRPr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379D9155-6253-4082-B879-9FF874F2A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780" y="2062892"/>
            <a:ext cx="6157283" cy="315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68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675</Words>
  <Application>Microsoft Office PowerPoint</Application>
  <PresentationFormat>Widescreen</PresentationFormat>
  <Paragraphs>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Trebuchet MS</vt:lpstr>
      <vt:lpstr>Wingdings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Financial Capital (cont’d)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Kofi Eba-Miezah Polley</dc:creator>
  <cp:lastModifiedBy>Kofi Eba-Miezah Polley</cp:lastModifiedBy>
  <cp:revision>1</cp:revision>
  <dcterms:created xsi:type="dcterms:W3CDTF">2025-02-28T10:13:35Z</dcterms:created>
  <dcterms:modified xsi:type="dcterms:W3CDTF">2025-02-28T10:16:12Z</dcterms:modified>
</cp:coreProperties>
</file>